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76" r:id="rId4"/>
    <p:sldId id="258" r:id="rId5"/>
    <p:sldId id="261" r:id="rId6"/>
    <p:sldId id="259" r:id="rId7"/>
    <p:sldId id="260" r:id="rId8"/>
    <p:sldId id="271" r:id="rId9"/>
    <p:sldId id="272" r:id="rId10"/>
    <p:sldId id="273" r:id="rId11"/>
    <p:sldId id="274" r:id="rId12"/>
    <p:sldId id="277" r:id="rId13"/>
    <p:sldId id="278" r:id="rId14"/>
    <p:sldId id="262" r:id="rId15"/>
    <p:sldId id="281" r:id="rId16"/>
    <p:sldId id="282" r:id="rId17"/>
    <p:sldId id="283" r:id="rId18"/>
    <p:sldId id="263" r:id="rId19"/>
    <p:sldId id="264" r:id="rId20"/>
    <p:sldId id="279" r:id="rId21"/>
    <p:sldId id="275" r:id="rId22"/>
    <p:sldId id="280" r:id="rId23"/>
    <p:sldId id="265" r:id="rId24"/>
    <p:sldId id="266" r:id="rId25"/>
    <p:sldId id="267" r:id="rId26"/>
    <p:sldId id="284" r:id="rId27"/>
    <p:sldId id="268" r:id="rId28"/>
    <p:sldId id="27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ie B" userId="a523d84493755147" providerId="LiveId" clId="{E6A06EFE-E930-4E44-B095-272525F2C925}"/>
    <pc:docChg chg="custSel modSld">
      <pc:chgData name="Charlie B" userId="a523d84493755147" providerId="LiveId" clId="{E6A06EFE-E930-4E44-B095-272525F2C925}" dt="2025-05-17T16:19:42.823" v="28" actId="478"/>
      <pc:docMkLst>
        <pc:docMk/>
      </pc:docMkLst>
      <pc:sldChg chg="delSp mod delAnim">
        <pc:chgData name="Charlie B" userId="a523d84493755147" providerId="LiveId" clId="{E6A06EFE-E930-4E44-B095-272525F2C925}" dt="2025-05-17T16:18:53.568" v="0" actId="478"/>
        <pc:sldMkLst>
          <pc:docMk/>
          <pc:sldMk cId="497558470" sldId="256"/>
        </pc:sldMkLst>
        <pc:picChg chg="del">
          <ac:chgData name="Charlie B" userId="a523d84493755147" providerId="LiveId" clId="{E6A06EFE-E930-4E44-B095-272525F2C925}" dt="2025-05-17T16:18:53.568" v="0" actId="478"/>
          <ac:picMkLst>
            <pc:docMk/>
            <pc:sldMk cId="497558470" sldId="256"/>
            <ac:picMk id="28" creationId="{C85B70A5-A33B-F906-8B81-F744BA4DE5AC}"/>
          </ac:picMkLst>
        </pc:picChg>
      </pc:sldChg>
      <pc:sldChg chg="delSp mod delAnim">
        <pc:chgData name="Charlie B" userId="a523d84493755147" providerId="LiveId" clId="{E6A06EFE-E930-4E44-B095-272525F2C925}" dt="2025-05-17T16:18:55.556" v="1" actId="478"/>
        <pc:sldMkLst>
          <pc:docMk/>
          <pc:sldMk cId="4176999331" sldId="257"/>
        </pc:sldMkLst>
        <pc:picChg chg="del">
          <ac:chgData name="Charlie B" userId="a523d84493755147" providerId="LiveId" clId="{E6A06EFE-E930-4E44-B095-272525F2C925}" dt="2025-05-17T16:18:55.556" v="1" actId="478"/>
          <ac:picMkLst>
            <pc:docMk/>
            <pc:sldMk cId="4176999331" sldId="257"/>
            <ac:picMk id="11" creationId="{18AC771D-CC27-06E4-BF6F-06A9050FDFDD}"/>
          </ac:picMkLst>
        </pc:picChg>
      </pc:sldChg>
      <pc:sldChg chg="delSp mod delAnim">
        <pc:chgData name="Charlie B" userId="a523d84493755147" providerId="LiveId" clId="{E6A06EFE-E930-4E44-B095-272525F2C925}" dt="2025-05-17T16:18:59.026" v="3" actId="478"/>
        <pc:sldMkLst>
          <pc:docMk/>
          <pc:sldMk cId="1821421509" sldId="258"/>
        </pc:sldMkLst>
        <pc:picChg chg="del">
          <ac:chgData name="Charlie B" userId="a523d84493755147" providerId="LiveId" clId="{E6A06EFE-E930-4E44-B095-272525F2C925}" dt="2025-05-17T16:18:59.026" v="3" actId="478"/>
          <ac:picMkLst>
            <pc:docMk/>
            <pc:sldMk cId="1821421509" sldId="258"/>
            <ac:picMk id="11" creationId="{FA61798A-C03C-8847-3F4B-51D29A364068}"/>
          </ac:picMkLst>
        </pc:picChg>
      </pc:sldChg>
      <pc:sldChg chg="delSp mod delAnim">
        <pc:chgData name="Charlie B" userId="a523d84493755147" providerId="LiveId" clId="{E6A06EFE-E930-4E44-B095-272525F2C925}" dt="2025-05-17T16:19:02.116" v="5" actId="478"/>
        <pc:sldMkLst>
          <pc:docMk/>
          <pc:sldMk cId="2436652703" sldId="259"/>
        </pc:sldMkLst>
        <pc:picChg chg="del">
          <ac:chgData name="Charlie B" userId="a523d84493755147" providerId="LiveId" clId="{E6A06EFE-E930-4E44-B095-272525F2C925}" dt="2025-05-17T16:19:02.116" v="5" actId="478"/>
          <ac:picMkLst>
            <pc:docMk/>
            <pc:sldMk cId="2436652703" sldId="259"/>
            <ac:picMk id="10" creationId="{CE9515F0-C870-B9D6-C3A5-74185FB3ACC2}"/>
          </ac:picMkLst>
        </pc:picChg>
      </pc:sldChg>
      <pc:sldChg chg="delSp mod delAnim">
        <pc:chgData name="Charlie B" userId="a523d84493755147" providerId="LiveId" clId="{E6A06EFE-E930-4E44-B095-272525F2C925}" dt="2025-05-17T16:19:04.506" v="6" actId="478"/>
        <pc:sldMkLst>
          <pc:docMk/>
          <pc:sldMk cId="136286676" sldId="260"/>
        </pc:sldMkLst>
        <pc:picChg chg="del">
          <ac:chgData name="Charlie B" userId="a523d84493755147" providerId="LiveId" clId="{E6A06EFE-E930-4E44-B095-272525F2C925}" dt="2025-05-17T16:19:04.506" v="6" actId="478"/>
          <ac:picMkLst>
            <pc:docMk/>
            <pc:sldMk cId="136286676" sldId="260"/>
            <ac:picMk id="7" creationId="{17E847B0-3048-E9FB-AA7B-58DF14DF2CAE}"/>
          </ac:picMkLst>
        </pc:picChg>
      </pc:sldChg>
      <pc:sldChg chg="delSp mod delAnim">
        <pc:chgData name="Charlie B" userId="a523d84493755147" providerId="LiveId" clId="{E6A06EFE-E930-4E44-B095-272525F2C925}" dt="2025-05-17T16:19:00.552" v="4" actId="478"/>
        <pc:sldMkLst>
          <pc:docMk/>
          <pc:sldMk cId="3229923345" sldId="261"/>
        </pc:sldMkLst>
        <pc:picChg chg="del">
          <ac:chgData name="Charlie B" userId="a523d84493755147" providerId="LiveId" clId="{E6A06EFE-E930-4E44-B095-272525F2C925}" dt="2025-05-17T16:19:00.552" v="4" actId="478"/>
          <ac:picMkLst>
            <pc:docMk/>
            <pc:sldMk cId="3229923345" sldId="261"/>
            <ac:picMk id="14" creationId="{60B9AC36-EC78-04A5-3398-7EE156C66733}"/>
          </ac:picMkLst>
        </pc:picChg>
      </pc:sldChg>
      <pc:sldChg chg="delSp mod delAnim">
        <pc:chgData name="Charlie B" userId="a523d84493755147" providerId="LiveId" clId="{E6A06EFE-E930-4E44-B095-272525F2C925}" dt="2025-05-17T16:19:17.248" v="13" actId="478"/>
        <pc:sldMkLst>
          <pc:docMk/>
          <pc:sldMk cId="4209225618" sldId="262"/>
        </pc:sldMkLst>
        <pc:picChg chg="del">
          <ac:chgData name="Charlie B" userId="a523d84493755147" providerId="LiveId" clId="{E6A06EFE-E930-4E44-B095-272525F2C925}" dt="2025-05-17T16:19:17.248" v="13" actId="478"/>
          <ac:picMkLst>
            <pc:docMk/>
            <pc:sldMk cId="4209225618" sldId="262"/>
            <ac:picMk id="7" creationId="{96CBE481-CAA3-7AC0-57FE-B3741211BDEA}"/>
          </ac:picMkLst>
        </pc:picChg>
      </pc:sldChg>
      <pc:sldChg chg="delSp mod delAnim">
        <pc:chgData name="Charlie B" userId="a523d84493755147" providerId="LiveId" clId="{E6A06EFE-E930-4E44-B095-272525F2C925}" dt="2025-05-17T16:19:23.780" v="17" actId="478"/>
        <pc:sldMkLst>
          <pc:docMk/>
          <pc:sldMk cId="1092841632" sldId="263"/>
        </pc:sldMkLst>
        <pc:picChg chg="del">
          <ac:chgData name="Charlie B" userId="a523d84493755147" providerId="LiveId" clId="{E6A06EFE-E930-4E44-B095-272525F2C925}" dt="2025-05-17T16:19:23.780" v="17" actId="478"/>
          <ac:picMkLst>
            <pc:docMk/>
            <pc:sldMk cId="1092841632" sldId="263"/>
            <ac:picMk id="7" creationId="{F1695C89-A597-2480-8166-927EE00D1449}"/>
          </ac:picMkLst>
        </pc:picChg>
      </pc:sldChg>
      <pc:sldChg chg="delSp modSp mod delAnim">
        <pc:chgData name="Charlie B" userId="a523d84493755147" providerId="LiveId" clId="{E6A06EFE-E930-4E44-B095-272525F2C925}" dt="2025-05-17T16:19:25.188" v="19" actId="478"/>
        <pc:sldMkLst>
          <pc:docMk/>
          <pc:sldMk cId="1331483241" sldId="264"/>
        </pc:sldMkLst>
        <pc:picChg chg="del mod">
          <ac:chgData name="Charlie B" userId="a523d84493755147" providerId="LiveId" clId="{E6A06EFE-E930-4E44-B095-272525F2C925}" dt="2025-05-17T16:19:25.188" v="19" actId="478"/>
          <ac:picMkLst>
            <pc:docMk/>
            <pc:sldMk cId="1331483241" sldId="264"/>
            <ac:picMk id="8" creationId="{64250429-0760-E5BA-13DD-520C15B404C3}"/>
          </ac:picMkLst>
        </pc:picChg>
      </pc:sldChg>
      <pc:sldChg chg="delSp mod delAnim">
        <pc:chgData name="Charlie B" userId="a523d84493755147" providerId="LiveId" clId="{E6A06EFE-E930-4E44-B095-272525F2C925}" dt="2025-05-17T16:19:33.913" v="23" actId="478"/>
        <pc:sldMkLst>
          <pc:docMk/>
          <pc:sldMk cId="1215616666" sldId="265"/>
        </pc:sldMkLst>
        <pc:picChg chg="del">
          <ac:chgData name="Charlie B" userId="a523d84493755147" providerId="LiveId" clId="{E6A06EFE-E930-4E44-B095-272525F2C925}" dt="2025-05-17T16:19:33.913" v="23" actId="478"/>
          <ac:picMkLst>
            <pc:docMk/>
            <pc:sldMk cId="1215616666" sldId="265"/>
            <ac:picMk id="15" creationId="{82CCF86C-2CFD-8FD7-5884-6CD7BCA36B73}"/>
          </ac:picMkLst>
        </pc:picChg>
      </pc:sldChg>
      <pc:sldChg chg="delSp mod delAnim">
        <pc:chgData name="Charlie B" userId="a523d84493755147" providerId="LiveId" clId="{E6A06EFE-E930-4E44-B095-272525F2C925}" dt="2025-05-17T16:19:35.804" v="24" actId="478"/>
        <pc:sldMkLst>
          <pc:docMk/>
          <pc:sldMk cId="1020167449" sldId="266"/>
        </pc:sldMkLst>
        <pc:picChg chg="del">
          <ac:chgData name="Charlie B" userId="a523d84493755147" providerId="LiveId" clId="{E6A06EFE-E930-4E44-B095-272525F2C925}" dt="2025-05-17T16:19:35.804" v="24" actId="478"/>
          <ac:picMkLst>
            <pc:docMk/>
            <pc:sldMk cId="1020167449" sldId="266"/>
            <ac:picMk id="10" creationId="{CCFB465F-C553-08D6-3A5D-EAF9ADD09BB3}"/>
          </ac:picMkLst>
        </pc:picChg>
      </pc:sldChg>
      <pc:sldChg chg="delSp mod delAnim">
        <pc:chgData name="Charlie B" userId="a523d84493755147" providerId="LiveId" clId="{E6A06EFE-E930-4E44-B095-272525F2C925}" dt="2025-05-17T16:19:38.545" v="25" actId="478"/>
        <pc:sldMkLst>
          <pc:docMk/>
          <pc:sldMk cId="3222709951" sldId="267"/>
        </pc:sldMkLst>
        <pc:picChg chg="del">
          <ac:chgData name="Charlie B" userId="a523d84493755147" providerId="LiveId" clId="{E6A06EFE-E930-4E44-B095-272525F2C925}" dt="2025-05-17T16:19:38.545" v="25" actId="478"/>
          <ac:picMkLst>
            <pc:docMk/>
            <pc:sldMk cId="3222709951" sldId="267"/>
            <ac:picMk id="16" creationId="{0AA6AA80-109E-3EEC-20C0-50F1B193042E}"/>
          </ac:picMkLst>
        </pc:picChg>
      </pc:sldChg>
      <pc:sldChg chg="delSp mod delAnim">
        <pc:chgData name="Charlie B" userId="a523d84493755147" providerId="LiveId" clId="{E6A06EFE-E930-4E44-B095-272525F2C925}" dt="2025-05-17T16:19:41.010" v="27" actId="478"/>
        <pc:sldMkLst>
          <pc:docMk/>
          <pc:sldMk cId="3193360310" sldId="268"/>
        </pc:sldMkLst>
        <pc:picChg chg="del">
          <ac:chgData name="Charlie B" userId="a523d84493755147" providerId="LiveId" clId="{E6A06EFE-E930-4E44-B095-272525F2C925}" dt="2025-05-17T16:19:41.010" v="27" actId="478"/>
          <ac:picMkLst>
            <pc:docMk/>
            <pc:sldMk cId="3193360310" sldId="268"/>
            <ac:picMk id="24" creationId="{85714D98-5C78-387C-21A0-4B5C36978BE4}"/>
          </ac:picMkLst>
        </pc:picChg>
      </pc:sldChg>
      <pc:sldChg chg="delSp mod delAnim">
        <pc:chgData name="Charlie B" userId="a523d84493755147" providerId="LiveId" clId="{E6A06EFE-E930-4E44-B095-272525F2C925}" dt="2025-05-17T16:19:42.823" v="28" actId="478"/>
        <pc:sldMkLst>
          <pc:docMk/>
          <pc:sldMk cId="2061435429" sldId="270"/>
        </pc:sldMkLst>
        <pc:picChg chg="del">
          <ac:chgData name="Charlie B" userId="a523d84493755147" providerId="LiveId" clId="{E6A06EFE-E930-4E44-B095-272525F2C925}" dt="2025-05-17T16:19:42.823" v="28" actId="478"/>
          <ac:picMkLst>
            <pc:docMk/>
            <pc:sldMk cId="2061435429" sldId="270"/>
            <ac:picMk id="12" creationId="{4C6C0079-5D2B-4AC1-BDBE-D28CFE2283C3}"/>
          </ac:picMkLst>
        </pc:picChg>
      </pc:sldChg>
      <pc:sldChg chg="delSp mod delAnim">
        <pc:chgData name="Charlie B" userId="a523d84493755147" providerId="LiveId" clId="{E6A06EFE-E930-4E44-B095-272525F2C925}" dt="2025-05-17T16:19:07.563" v="7" actId="478"/>
        <pc:sldMkLst>
          <pc:docMk/>
          <pc:sldMk cId="2258703137" sldId="271"/>
        </pc:sldMkLst>
        <pc:picChg chg="del">
          <ac:chgData name="Charlie B" userId="a523d84493755147" providerId="LiveId" clId="{E6A06EFE-E930-4E44-B095-272525F2C925}" dt="2025-05-17T16:19:07.563" v="7" actId="478"/>
          <ac:picMkLst>
            <pc:docMk/>
            <pc:sldMk cId="2258703137" sldId="271"/>
            <ac:picMk id="8" creationId="{6398FD17-C027-8250-1DE8-80FF5878C411}"/>
          </ac:picMkLst>
        </pc:picChg>
      </pc:sldChg>
      <pc:sldChg chg="delSp mod delAnim">
        <pc:chgData name="Charlie B" userId="a523d84493755147" providerId="LiveId" clId="{E6A06EFE-E930-4E44-B095-272525F2C925}" dt="2025-05-17T16:19:09.115" v="8" actId="478"/>
        <pc:sldMkLst>
          <pc:docMk/>
          <pc:sldMk cId="2582368752" sldId="272"/>
        </pc:sldMkLst>
        <pc:picChg chg="del">
          <ac:chgData name="Charlie B" userId="a523d84493755147" providerId="LiveId" clId="{E6A06EFE-E930-4E44-B095-272525F2C925}" dt="2025-05-17T16:19:09.115" v="8" actId="478"/>
          <ac:picMkLst>
            <pc:docMk/>
            <pc:sldMk cId="2582368752" sldId="272"/>
            <ac:picMk id="6" creationId="{E5E10651-6622-2E81-7BE8-ED8F10898DC7}"/>
          </ac:picMkLst>
        </pc:picChg>
      </pc:sldChg>
      <pc:sldChg chg="delSp mod delAnim">
        <pc:chgData name="Charlie B" userId="a523d84493755147" providerId="LiveId" clId="{E6A06EFE-E930-4E44-B095-272525F2C925}" dt="2025-05-17T16:19:10.953" v="9" actId="478"/>
        <pc:sldMkLst>
          <pc:docMk/>
          <pc:sldMk cId="1871992493" sldId="273"/>
        </pc:sldMkLst>
        <pc:picChg chg="del">
          <ac:chgData name="Charlie B" userId="a523d84493755147" providerId="LiveId" clId="{E6A06EFE-E930-4E44-B095-272525F2C925}" dt="2025-05-17T16:19:10.953" v="9" actId="478"/>
          <ac:picMkLst>
            <pc:docMk/>
            <pc:sldMk cId="1871992493" sldId="273"/>
            <ac:picMk id="6" creationId="{478A952F-6142-DE06-C914-4BCFD072E80C}"/>
          </ac:picMkLst>
        </pc:picChg>
      </pc:sldChg>
      <pc:sldChg chg="delSp mod delAnim">
        <pc:chgData name="Charlie B" userId="a523d84493755147" providerId="LiveId" clId="{E6A06EFE-E930-4E44-B095-272525F2C925}" dt="2025-05-17T16:19:12.728" v="10" actId="478"/>
        <pc:sldMkLst>
          <pc:docMk/>
          <pc:sldMk cId="2693461132" sldId="274"/>
        </pc:sldMkLst>
        <pc:picChg chg="del">
          <ac:chgData name="Charlie B" userId="a523d84493755147" providerId="LiveId" clId="{E6A06EFE-E930-4E44-B095-272525F2C925}" dt="2025-05-17T16:19:12.728" v="10" actId="478"/>
          <ac:picMkLst>
            <pc:docMk/>
            <pc:sldMk cId="2693461132" sldId="274"/>
            <ac:picMk id="9" creationId="{6F08F748-F5AA-6D43-A602-6E0335A12B2F}"/>
          </ac:picMkLst>
        </pc:picChg>
      </pc:sldChg>
      <pc:sldChg chg="delSp mod delAnim">
        <pc:chgData name="Charlie B" userId="a523d84493755147" providerId="LiveId" clId="{E6A06EFE-E930-4E44-B095-272525F2C925}" dt="2025-05-17T16:19:30.017" v="21" actId="478"/>
        <pc:sldMkLst>
          <pc:docMk/>
          <pc:sldMk cId="574619953" sldId="275"/>
        </pc:sldMkLst>
        <pc:picChg chg="del">
          <ac:chgData name="Charlie B" userId="a523d84493755147" providerId="LiveId" clId="{E6A06EFE-E930-4E44-B095-272525F2C925}" dt="2025-05-17T16:19:30.017" v="21" actId="478"/>
          <ac:picMkLst>
            <pc:docMk/>
            <pc:sldMk cId="574619953" sldId="275"/>
            <ac:picMk id="10" creationId="{E79A78DA-26CB-4959-BFF0-FC1BABFB2E88}"/>
          </ac:picMkLst>
        </pc:picChg>
      </pc:sldChg>
      <pc:sldChg chg="delSp mod delAnim">
        <pc:chgData name="Charlie B" userId="a523d84493755147" providerId="LiveId" clId="{E6A06EFE-E930-4E44-B095-272525F2C925}" dt="2025-05-17T16:18:57.069" v="2" actId="478"/>
        <pc:sldMkLst>
          <pc:docMk/>
          <pc:sldMk cId="2870394269" sldId="276"/>
        </pc:sldMkLst>
        <pc:picChg chg="del">
          <ac:chgData name="Charlie B" userId="a523d84493755147" providerId="LiveId" clId="{E6A06EFE-E930-4E44-B095-272525F2C925}" dt="2025-05-17T16:18:57.069" v="2" actId="478"/>
          <ac:picMkLst>
            <pc:docMk/>
            <pc:sldMk cId="2870394269" sldId="276"/>
            <ac:picMk id="6" creationId="{9DF28430-85B0-F199-DF4D-280BF9396CF5}"/>
          </ac:picMkLst>
        </pc:picChg>
      </pc:sldChg>
      <pc:sldChg chg="delSp mod delAnim">
        <pc:chgData name="Charlie B" userId="a523d84493755147" providerId="LiveId" clId="{E6A06EFE-E930-4E44-B095-272525F2C925}" dt="2025-05-17T16:19:14.056" v="11" actId="478"/>
        <pc:sldMkLst>
          <pc:docMk/>
          <pc:sldMk cId="3295849573" sldId="277"/>
        </pc:sldMkLst>
        <pc:picChg chg="del">
          <ac:chgData name="Charlie B" userId="a523d84493755147" providerId="LiveId" clId="{E6A06EFE-E930-4E44-B095-272525F2C925}" dt="2025-05-17T16:19:14.056" v="11" actId="478"/>
          <ac:picMkLst>
            <pc:docMk/>
            <pc:sldMk cId="3295849573" sldId="277"/>
            <ac:picMk id="7" creationId="{4363A2C4-A11A-52F8-CB55-F5483D8EB5C6}"/>
          </ac:picMkLst>
        </pc:picChg>
      </pc:sldChg>
      <pc:sldChg chg="delSp mod delAnim">
        <pc:chgData name="Charlie B" userId="a523d84493755147" providerId="LiveId" clId="{E6A06EFE-E930-4E44-B095-272525F2C925}" dt="2025-05-17T16:19:15.631" v="12" actId="478"/>
        <pc:sldMkLst>
          <pc:docMk/>
          <pc:sldMk cId="2727649770" sldId="278"/>
        </pc:sldMkLst>
        <pc:picChg chg="del">
          <ac:chgData name="Charlie B" userId="a523d84493755147" providerId="LiveId" clId="{E6A06EFE-E930-4E44-B095-272525F2C925}" dt="2025-05-17T16:19:15.631" v="12" actId="478"/>
          <ac:picMkLst>
            <pc:docMk/>
            <pc:sldMk cId="2727649770" sldId="278"/>
            <ac:picMk id="17" creationId="{D38189E0-8D80-9C55-5845-3A51C269DFC8}"/>
          </ac:picMkLst>
        </pc:picChg>
      </pc:sldChg>
      <pc:sldChg chg="delSp mod delAnim">
        <pc:chgData name="Charlie B" userId="a523d84493755147" providerId="LiveId" clId="{E6A06EFE-E930-4E44-B095-272525F2C925}" dt="2025-05-17T16:19:28.311" v="20" actId="478"/>
        <pc:sldMkLst>
          <pc:docMk/>
          <pc:sldMk cId="2643532633" sldId="279"/>
        </pc:sldMkLst>
        <pc:picChg chg="del">
          <ac:chgData name="Charlie B" userId="a523d84493755147" providerId="LiveId" clId="{E6A06EFE-E930-4E44-B095-272525F2C925}" dt="2025-05-17T16:19:28.311" v="20" actId="478"/>
          <ac:picMkLst>
            <pc:docMk/>
            <pc:sldMk cId="2643532633" sldId="279"/>
            <ac:picMk id="10" creationId="{497E1934-2E04-CCDE-1067-DB478EE84824}"/>
          </ac:picMkLst>
        </pc:picChg>
      </pc:sldChg>
      <pc:sldChg chg="delSp mod delAnim">
        <pc:chgData name="Charlie B" userId="a523d84493755147" providerId="LiveId" clId="{E6A06EFE-E930-4E44-B095-272525F2C925}" dt="2025-05-17T16:19:32.265" v="22" actId="478"/>
        <pc:sldMkLst>
          <pc:docMk/>
          <pc:sldMk cId="2162335469" sldId="280"/>
        </pc:sldMkLst>
        <pc:picChg chg="del">
          <ac:chgData name="Charlie B" userId="a523d84493755147" providerId="LiveId" clId="{E6A06EFE-E930-4E44-B095-272525F2C925}" dt="2025-05-17T16:19:32.265" v="22" actId="478"/>
          <ac:picMkLst>
            <pc:docMk/>
            <pc:sldMk cId="2162335469" sldId="280"/>
            <ac:picMk id="19" creationId="{6F78155E-9EAA-5223-976F-B24E4B8EBB48}"/>
          </ac:picMkLst>
        </pc:picChg>
      </pc:sldChg>
      <pc:sldChg chg="delSp mod delAnim">
        <pc:chgData name="Charlie B" userId="a523d84493755147" providerId="LiveId" clId="{E6A06EFE-E930-4E44-B095-272525F2C925}" dt="2025-05-17T16:19:18.855" v="14" actId="478"/>
        <pc:sldMkLst>
          <pc:docMk/>
          <pc:sldMk cId="1857211878" sldId="281"/>
        </pc:sldMkLst>
        <pc:picChg chg="del">
          <ac:chgData name="Charlie B" userId="a523d84493755147" providerId="LiveId" clId="{E6A06EFE-E930-4E44-B095-272525F2C925}" dt="2025-05-17T16:19:18.855" v="14" actId="478"/>
          <ac:picMkLst>
            <pc:docMk/>
            <pc:sldMk cId="1857211878" sldId="281"/>
            <ac:picMk id="15" creationId="{1837ED4C-4ABA-E92E-C140-8B58826C9F6F}"/>
          </ac:picMkLst>
        </pc:picChg>
      </pc:sldChg>
      <pc:sldChg chg="delSp mod delAnim">
        <pc:chgData name="Charlie B" userId="a523d84493755147" providerId="LiveId" clId="{E6A06EFE-E930-4E44-B095-272525F2C925}" dt="2025-05-17T16:19:20.093" v="15" actId="478"/>
        <pc:sldMkLst>
          <pc:docMk/>
          <pc:sldMk cId="907317531" sldId="282"/>
        </pc:sldMkLst>
        <pc:picChg chg="del">
          <ac:chgData name="Charlie B" userId="a523d84493755147" providerId="LiveId" clId="{E6A06EFE-E930-4E44-B095-272525F2C925}" dt="2025-05-17T16:19:20.093" v="15" actId="478"/>
          <ac:picMkLst>
            <pc:docMk/>
            <pc:sldMk cId="907317531" sldId="282"/>
            <ac:picMk id="10" creationId="{7C5E477C-05C2-ADD8-902B-76D4968F19F3}"/>
          </ac:picMkLst>
        </pc:picChg>
      </pc:sldChg>
      <pc:sldChg chg="delSp mod delAnim">
        <pc:chgData name="Charlie B" userId="a523d84493755147" providerId="LiveId" clId="{E6A06EFE-E930-4E44-B095-272525F2C925}" dt="2025-05-17T16:19:21.930" v="16" actId="478"/>
        <pc:sldMkLst>
          <pc:docMk/>
          <pc:sldMk cId="3901342184" sldId="283"/>
        </pc:sldMkLst>
        <pc:picChg chg="del">
          <ac:chgData name="Charlie B" userId="a523d84493755147" providerId="LiveId" clId="{E6A06EFE-E930-4E44-B095-272525F2C925}" dt="2025-05-17T16:19:21.930" v="16" actId="478"/>
          <ac:picMkLst>
            <pc:docMk/>
            <pc:sldMk cId="3901342184" sldId="283"/>
            <ac:picMk id="16" creationId="{A64D8BC8-C3C3-330A-4B3B-F85687290C41}"/>
          </ac:picMkLst>
        </pc:picChg>
      </pc:sldChg>
      <pc:sldChg chg="delSp mod delAnim">
        <pc:chgData name="Charlie B" userId="a523d84493755147" providerId="LiveId" clId="{E6A06EFE-E930-4E44-B095-272525F2C925}" dt="2025-05-17T16:19:39.865" v="26" actId="478"/>
        <pc:sldMkLst>
          <pc:docMk/>
          <pc:sldMk cId="2154342124" sldId="284"/>
        </pc:sldMkLst>
        <pc:picChg chg="del">
          <ac:chgData name="Charlie B" userId="a523d84493755147" providerId="LiveId" clId="{E6A06EFE-E930-4E44-B095-272525F2C925}" dt="2025-05-17T16:19:39.865" v="26" actId="478"/>
          <ac:picMkLst>
            <pc:docMk/>
            <pc:sldMk cId="2154342124" sldId="284"/>
            <ac:picMk id="32" creationId="{7DCE61C4-CDC6-9A81-4BB9-A8105ABECCA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1A44AD-480F-4D84-95D9-D9E25B73169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AA38528-B859-4ACE-9AAB-5B903FA7A8DB}">
      <dgm:prSet/>
      <dgm:spPr/>
      <dgm:t>
        <a:bodyPr/>
        <a:lstStyle/>
        <a:p>
          <a:r>
            <a:rPr lang="en-US"/>
            <a:t>Visualizations</a:t>
          </a:r>
        </a:p>
      </dgm:t>
    </dgm:pt>
    <dgm:pt modelId="{D3EC8D54-F0B8-4C22-9138-4DD7E3446AF4}" type="parTrans" cxnId="{DD360FB0-E35A-4C27-A5F6-AAED6F347B1B}">
      <dgm:prSet/>
      <dgm:spPr/>
      <dgm:t>
        <a:bodyPr/>
        <a:lstStyle/>
        <a:p>
          <a:endParaRPr lang="en-US"/>
        </a:p>
      </dgm:t>
    </dgm:pt>
    <dgm:pt modelId="{5F689285-0FBA-45DC-830F-25A39AE34720}" type="sibTrans" cxnId="{DD360FB0-E35A-4C27-A5F6-AAED6F347B1B}">
      <dgm:prSet/>
      <dgm:spPr/>
      <dgm:t>
        <a:bodyPr/>
        <a:lstStyle/>
        <a:p>
          <a:endParaRPr lang="en-US"/>
        </a:p>
      </dgm:t>
    </dgm:pt>
    <dgm:pt modelId="{66C97EA5-E61F-4DB5-9BE0-946ABACD236D}">
      <dgm:prSet/>
      <dgm:spPr/>
      <dgm:t>
        <a:bodyPr/>
        <a:lstStyle/>
        <a:p>
          <a:r>
            <a:rPr lang="en-US" i="0"/>
            <a:t>Univariate</a:t>
          </a:r>
          <a:endParaRPr lang="en-US"/>
        </a:p>
      </dgm:t>
    </dgm:pt>
    <dgm:pt modelId="{F9B81537-BB32-46C4-926F-12EF71FB74C8}" type="parTrans" cxnId="{D8E5E047-D892-4B6D-B1C1-720F7EA0C726}">
      <dgm:prSet/>
      <dgm:spPr/>
      <dgm:t>
        <a:bodyPr/>
        <a:lstStyle/>
        <a:p>
          <a:endParaRPr lang="en-US"/>
        </a:p>
      </dgm:t>
    </dgm:pt>
    <dgm:pt modelId="{96FEB3F0-8246-4410-8A04-02CA02C519DF}" type="sibTrans" cxnId="{D8E5E047-D892-4B6D-B1C1-720F7EA0C726}">
      <dgm:prSet/>
      <dgm:spPr/>
      <dgm:t>
        <a:bodyPr/>
        <a:lstStyle/>
        <a:p>
          <a:endParaRPr lang="en-US"/>
        </a:p>
      </dgm:t>
    </dgm:pt>
    <dgm:pt modelId="{335496BB-8AF7-4527-83FA-FF356351B673}">
      <dgm:prSet/>
      <dgm:spPr/>
      <dgm:t>
        <a:bodyPr/>
        <a:lstStyle/>
        <a:p>
          <a:r>
            <a:rPr lang="en-US" i="0"/>
            <a:t>Bivariate</a:t>
          </a:r>
          <a:endParaRPr lang="en-US"/>
        </a:p>
      </dgm:t>
    </dgm:pt>
    <dgm:pt modelId="{EDBA3D3B-B8A7-4F74-B400-FF5C2CCAF725}" type="parTrans" cxnId="{3DFDF062-4DBC-4564-A6E4-9F6FE0566D63}">
      <dgm:prSet/>
      <dgm:spPr/>
      <dgm:t>
        <a:bodyPr/>
        <a:lstStyle/>
        <a:p>
          <a:endParaRPr lang="en-US"/>
        </a:p>
      </dgm:t>
    </dgm:pt>
    <dgm:pt modelId="{383DA807-8DF6-45DF-83DA-6C068B1D8B21}" type="sibTrans" cxnId="{3DFDF062-4DBC-4564-A6E4-9F6FE0566D63}">
      <dgm:prSet/>
      <dgm:spPr/>
      <dgm:t>
        <a:bodyPr/>
        <a:lstStyle/>
        <a:p>
          <a:endParaRPr lang="en-US"/>
        </a:p>
      </dgm:t>
    </dgm:pt>
    <dgm:pt modelId="{07D81C28-BB6E-4546-93D7-A24684E363C3}">
      <dgm:prSet/>
      <dgm:spPr/>
      <dgm:t>
        <a:bodyPr/>
        <a:lstStyle/>
        <a:p>
          <a:r>
            <a:rPr lang="en-US" i="0"/>
            <a:t>High dimensional</a:t>
          </a:r>
          <a:endParaRPr lang="en-US"/>
        </a:p>
      </dgm:t>
    </dgm:pt>
    <dgm:pt modelId="{16333805-C081-4232-BF3D-193B4448D7DF}" type="parTrans" cxnId="{CD76458B-A5E1-4EC4-A0DC-0F2EC2F03CAE}">
      <dgm:prSet/>
      <dgm:spPr/>
      <dgm:t>
        <a:bodyPr/>
        <a:lstStyle/>
        <a:p>
          <a:endParaRPr lang="en-US"/>
        </a:p>
      </dgm:t>
    </dgm:pt>
    <dgm:pt modelId="{B2031E50-BF2B-43AB-8559-6BDC3B81FEB1}" type="sibTrans" cxnId="{CD76458B-A5E1-4EC4-A0DC-0F2EC2F03CAE}">
      <dgm:prSet/>
      <dgm:spPr/>
      <dgm:t>
        <a:bodyPr/>
        <a:lstStyle/>
        <a:p>
          <a:endParaRPr lang="en-US"/>
        </a:p>
      </dgm:t>
    </dgm:pt>
    <dgm:pt modelId="{0455741F-39C4-4801-B801-A8D774762F7E}">
      <dgm:prSet/>
      <dgm:spPr/>
      <dgm:t>
        <a:bodyPr/>
        <a:lstStyle/>
        <a:p>
          <a:r>
            <a:rPr lang="en-US"/>
            <a:t>Data Exploration Techniques</a:t>
          </a:r>
        </a:p>
      </dgm:t>
    </dgm:pt>
    <dgm:pt modelId="{1039E8A5-AD55-4292-BD16-332E1A5713B5}" type="parTrans" cxnId="{9D3EAD4E-FCB3-4B08-8BFF-0253EA926D72}">
      <dgm:prSet/>
      <dgm:spPr/>
      <dgm:t>
        <a:bodyPr/>
        <a:lstStyle/>
        <a:p>
          <a:endParaRPr lang="en-US"/>
        </a:p>
      </dgm:t>
    </dgm:pt>
    <dgm:pt modelId="{1A89ABE4-2120-4CC2-955F-4C96DE939B58}" type="sibTrans" cxnId="{9D3EAD4E-FCB3-4B08-8BFF-0253EA926D72}">
      <dgm:prSet/>
      <dgm:spPr/>
      <dgm:t>
        <a:bodyPr/>
        <a:lstStyle/>
        <a:p>
          <a:endParaRPr lang="en-US"/>
        </a:p>
      </dgm:t>
    </dgm:pt>
    <dgm:pt modelId="{A9FEF9D7-BDF3-4A96-8D9D-699CCC79F2E5}">
      <dgm:prSet/>
      <dgm:spPr/>
      <dgm:t>
        <a:bodyPr/>
        <a:lstStyle/>
        <a:p>
          <a:r>
            <a:rPr lang="en-US" i="0"/>
            <a:t>Outlier Detection</a:t>
          </a:r>
          <a:endParaRPr lang="en-US"/>
        </a:p>
      </dgm:t>
    </dgm:pt>
    <dgm:pt modelId="{471F2F5B-F630-4C76-ABF5-90A923E3604A}" type="parTrans" cxnId="{02DDC83E-9AD3-43EC-92B6-AAD8545BCAB7}">
      <dgm:prSet/>
      <dgm:spPr/>
      <dgm:t>
        <a:bodyPr/>
        <a:lstStyle/>
        <a:p>
          <a:endParaRPr lang="en-US"/>
        </a:p>
      </dgm:t>
    </dgm:pt>
    <dgm:pt modelId="{0F944F8B-3E8D-49B6-8485-E23FEA6AF8D3}" type="sibTrans" cxnId="{02DDC83E-9AD3-43EC-92B6-AAD8545BCAB7}">
      <dgm:prSet/>
      <dgm:spPr/>
      <dgm:t>
        <a:bodyPr/>
        <a:lstStyle/>
        <a:p>
          <a:endParaRPr lang="en-US"/>
        </a:p>
      </dgm:t>
    </dgm:pt>
    <dgm:pt modelId="{B1752876-5593-4C79-A7BE-B60619A4AE49}">
      <dgm:prSet/>
      <dgm:spPr/>
      <dgm:t>
        <a:bodyPr/>
        <a:lstStyle/>
        <a:p>
          <a:r>
            <a:rPr lang="en-US" i="0"/>
            <a:t>Multiple Linear Regression</a:t>
          </a:r>
          <a:endParaRPr lang="en-US"/>
        </a:p>
      </dgm:t>
    </dgm:pt>
    <dgm:pt modelId="{771B54F2-3DCD-489D-B087-68F3C16BAB3C}" type="parTrans" cxnId="{D07AB6A7-32DE-4D7F-B024-4CB4262C9D99}">
      <dgm:prSet/>
      <dgm:spPr/>
      <dgm:t>
        <a:bodyPr/>
        <a:lstStyle/>
        <a:p>
          <a:endParaRPr lang="en-US"/>
        </a:p>
      </dgm:t>
    </dgm:pt>
    <dgm:pt modelId="{21ACCF31-FE81-496D-B253-2239D0864B84}" type="sibTrans" cxnId="{D07AB6A7-32DE-4D7F-B024-4CB4262C9D99}">
      <dgm:prSet/>
      <dgm:spPr/>
      <dgm:t>
        <a:bodyPr/>
        <a:lstStyle/>
        <a:p>
          <a:endParaRPr lang="en-US"/>
        </a:p>
      </dgm:t>
    </dgm:pt>
    <dgm:pt modelId="{2AA8DFC0-0C13-4E90-A0C7-97F2E0EDACCD}">
      <dgm:prSet/>
      <dgm:spPr/>
      <dgm:t>
        <a:bodyPr/>
        <a:lstStyle/>
        <a:p>
          <a:r>
            <a:rPr lang="en-US" i="0"/>
            <a:t>Kmeans Clustering</a:t>
          </a:r>
          <a:endParaRPr lang="en-US"/>
        </a:p>
      </dgm:t>
    </dgm:pt>
    <dgm:pt modelId="{4278E852-658E-4791-9AB7-85FEC157F8AF}" type="parTrans" cxnId="{31538827-3CF6-44FD-8388-BFD49C02E750}">
      <dgm:prSet/>
      <dgm:spPr/>
      <dgm:t>
        <a:bodyPr/>
        <a:lstStyle/>
        <a:p>
          <a:endParaRPr lang="en-US"/>
        </a:p>
      </dgm:t>
    </dgm:pt>
    <dgm:pt modelId="{3FE39A2C-A09C-47A7-AE7F-A3EA9D0EC8B3}" type="sibTrans" cxnId="{31538827-3CF6-44FD-8388-BFD49C02E750}">
      <dgm:prSet/>
      <dgm:spPr/>
      <dgm:t>
        <a:bodyPr/>
        <a:lstStyle/>
        <a:p>
          <a:endParaRPr lang="en-US"/>
        </a:p>
      </dgm:t>
    </dgm:pt>
    <dgm:pt modelId="{597665A1-6252-4E66-A901-5B0C24455EC8}" type="pres">
      <dgm:prSet presAssocID="{E51A44AD-480F-4D84-95D9-D9E25B731699}" presName="Name0" presStyleCnt="0">
        <dgm:presLayoutVars>
          <dgm:dir/>
          <dgm:animLvl val="lvl"/>
          <dgm:resizeHandles val="exact"/>
        </dgm:presLayoutVars>
      </dgm:prSet>
      <dgm:spPr/>
    </dgm:pt>
    <dgm:pt modelId="{61F02D43-8F28-4CB9-B9F2-B90DC1F87DEA}" type="pres">
      <dgm:prSet presAssocID="{DAA38528-B859-4ACE-9AAB-5B903FA7A8DB}" presName="composite" presStyleCnt="0"/>
      <dgm:spPr/>
    </dgm:pt>
    <dgm:pt modelId="{C32ECCE1-AB67-4CB9-9E71-43B7F3CB29C7}" type="pres">
      <dgm:prSet presAssocID="{DAA38528-B859-4ACE-9AAB-5B903FA7A8D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38A7B85-44AC-4136-B7FF-8E880EA0D4B1}" type="pres">
      <dgm:prSet presAssocID="{DAA38528-B859-4ACE-9AAB-5B903FA7A8DB}" presName="desTx" presStyleLbl="alignAccFollowNode1" presStyleIdx="0" presStyleCnt="2">
        <dgm:presLayoutVars>
          <dgm:bulletEnabled val="1"/>
        </dgm:presLayoutVars>
      </dgm:prSet>
      <dgm:spPr/>
    </dgm:pt>
    <dgm:pt modelId="{D183B784-861E-4A78-898C-981864EA5499}" type="pres">
      <dgm:prSet presAssocID="{5F689285-0FBA-45DC-830F-25A39AE34720}" presName="space" presStyleCnt="0"/>
      <dgm:spPr/>
    </dgm:pt>
    <dgm:pt modelId="{2ADF13D7-AF7F-418D-8AFF-E9F1BB85CDDD}" type="pres">
      <dgm:prSet presAssocID="{0455741F-39C4-4801-B801-A8D774762F7E}" presName="composite" presStyleCnt="0"/>
      <dgm:spPr/>
    </dgm:pt>
    <dgm:pt modelId="{A9AA92D4-33E1-4085-8888-C16D8EEE435B}" type="pres">
      <dgm:prSet presAssocID="{0455741F-39C4-4801-B801-A8D774762F7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9C67E05-1BEE-4092-896B-DD04269A1350}" type="pres">
      <dgm:prSet presAssocID="{0455741F-39C4-4801-B801-A8D774762F7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5D71C1C-C194-425A-9F68-09DA8DB8C454}" type="presOf" srcId="{DAA38528-B859-4ACE-9AAB-5B903FA7A8DB}" destId="{C32ECCE1-AB67-4CB9-9E71-43B7F3CB29C7}" srcOrd="0" destOrd="0" presId="urn:microsoft.com/office/officeart/2005/8/layout/hList1"/>
    <dgm:cxn modelId="{31538827-3CF6-44FD-8388-BFD49C02E750}" srcId="{0455741F-39C4-4801-B801-A8D774762F7E}" destId="{2AA8DFC0-0C13-4E90-A0C7-97F2E0EDACCD}" srcOrd="2" destOrd="0" parTransId="{4278E852-658E-4791-9AB7-85FEC157F8AF}" sibTransId="{3FE39A2C-A09C-47A7-AE7F-A3EA9D0EC8B3}"/>
    <dgm:cxn modelId="{0C724C29-C612-435E-9307-AD6BBAACCB31}" type="presOf" srcId="{0455741F-39C4-4801-B801-A8D774762F7E}" destId="{A9AA92D4-33E1-4085-8888-C16D8EEE435B}" srcOrd="0" destOrd="0" presId="urn:microsoft.com/office/officeart/2005/8/layout/hList1"/>
    <dgm:cxn modelId="{C466A433-6DB6-41DF-8CF2-8183DBE8D20C}" type="presOf" srcId="{07D81C28-BB6E-4546-93D7-A24684E363C3}" destId="{C38A7B85-44AC-4136-B7FF-8E880EA0D4B1}" srcOrd="0" destOrd="2" presId="urn:microsoft.com/office/officeart/2005/8/layout/hList1"/>
    <dgm:cxn modelId="{6332AC3D-DD8D-40BB-85E1-00F4F4708467}" type="presOf" srcId="{2AA8DFC0-0C13-4E90-A0C7-97F2E0EDACCD}" destId="{E9C67E05-1BEE-4092-896B-DD04269A1350}" srcOrd="0" destOrd="2" presId="urn:microsoft.com/office/officeart/2005/8/layout/hList1"/>
    <dgm:cxn modelId="{02DDC83E-9AD3-43EC-92B6-AAD8545BCAB7}" srcId="{0455741F-39C4-4801-B801-A8D774762F7E}" destId="{A9FEF9D7-BDF3-4A96-8D9D-699CCC79F2E5}" srcOrd="0" destOrd="0" parTransId="{471F2F5B-F630-4C76-ABF5-90A923E3604A}" sibTransId="{0F944F8B-3E8D-49B6-8485-E23FEA6AF8D3}"/>
    <dgm:cxn modelId="{3DFDF062-4DBC-4564-A6E4-9F6FE0566D63}" srcId="{DAA38528-B859-4ACE-9AAB-5B903FA7A8DB}" destId="{335496BB-8AF7-4527-83FA-FF356351B673}" srcOrd="1" destOrd="0" parTransId="{EDBA3D3B-B8A7-4F74-B400-FF5C2CCAF725}" sibTransId="{383DA807-8DF6-45DF-83DA-6C068B1D8B21}"/>
    <dgm:cxn modelId="{B1071267-E182-444F-9CB2-5FE0676307EB}" type="presOf" srcId="{335496BB-8AF7-4527-83FA-FF356351B673}" destId="{C38A7B85-44AC-4136-B7FF-8E880EA0D4B1}" srcOrd="0" destOrd="1" presId="urn:microsoft.com/office/officeart/2005/8/layout/hList1"/>
    <dgm:cxn modelId="{D8E5E047-D892-4B6D-B1C1-720F7EA0C726}" srcId="{DAA38528-B859-4ACE-9AAB-5B903FA7A8DB}" destId="{66C97EA5-E61F-4DB5-9BE0-946ABACD236D}" srcOrd="0" destOrd="0" parTransId="{F9B81537-BB32-46C4-926F-12EF71FB74C8}" sibTransId="{96FEB3F0-8246-4410-8A04-02CA02C519DF}"/>
    <dgm:cxn modelId="{60B20168-8D66-4CC4-9036-2FFDE5E5DDC9}" type="presOf" srcId="{A9FEF9D7-BDF3-4A96-8D9D-699CCC79F2E5}" destId="{E9C67E05-1BEE-4092-896B-DD04269A1350}" srcOrd="0" destOrd="0" presId="urn:microsoft.com/office/officeart/2005/8/layout/hList1"/>
    <dgm:cxn modelId="{9D3EAD4E-FCB3-4B08-8BFF-0253EA926D72}" srcId="{E51A44AD-480F-4D84-95D9-D9E25B731699}" destId="{0455741F-39C4-4801-B801-A8D774762F7E}" srcOrd="1" destOrd="0" parTransId="{1039E8A5-AD55-4292-BD16-332E1A5713B5}" sibTransId="{1A89ABE4-2120-4CC2-955F-4C96DE939B58}"/>
    <dgm:cxn modelId="{CD76458B-A5E1-4EC4-A0DC-0F2EC2F03CAE}" srcId="{DAA38528-B859-4ACE-9AAB-5B903FA7A8DB}" destId="{07D81C28-BB6E-4546-93D7-A24684E363C3}" srcOrd="2" destOrd="0" parTransId="{16333805-C081-4232-BF3D-193B4448D7DF}" sibTransId="{B2031E50-BF2B-43AB-8559-6BDC3B81FEB1}"/>
    <dgm:cxn modelId="{D07AB6A7-32DE-4D7F-B024-4CB4262C9D99}" srcId="{0455741F-39C4-4801-B801-A8D774762F7E}" destId="{B1752876-5593-4C79-A7BE-B60619A4AE49}" srcOrd="1" destOrd="0" parTransId="{771B54F2-3DCD-489D-B087-68F3C16BAB3C}" sibTransId="{21ACCF31-FE81-496D-B253-2239D0864B84}"/>
    <dgm:cxn modelId="{DD360FB0-E35A-4C27-A5F6-AAED6F347B1B}" srcId="{E51A44AD-480F-4D84-95D9-D9E25B731699}" destId="{DAA38528-B859-4ACE-9AAB-5B903FA7A8DB}" srcOrd="0" destOrd="0" parTransId="{D3EC8D54-F0B8-4C22-9138-4DD7E3446AF4}" sibTransId="{5F689285-0FBA-45DC-830F-25A39AE34720}"/>
    <dgm:cxn modelId="{49D75EDA-81F4-47C8-B7CA-18B0A0881B00}" type="presOf" srcId="{E51A44AD-480F-4D84-95D9-D9E25B731699}" destId="{597665A1-6252-4E66-A901-5B0C24455EC8}" srcOrd="0" destOrd="0" presId="urn:microsoft.com/office/officeart/2005/8/layout/hList1"/>
    <dgm:cxn modelId="{55214BF4-42FF-4C66-89AC-B2C572119AEF}" type="presOf" srcId="{B1752876-5593-4C79-A7BE-B60619A4AE49}" destId="{E9C67E05-1BEE-4092-896B-DD04269A1350}" srcOrd="0" destOrd="1" presId="urn:microsoft.com/office/officeart/2005/8/layout/hList1"/>
    <dgm:cxn modelId="{C5E6E3F6-23CF-49A3-9F99-1EAE8D5BD0BD}" type="presOf" srcId="{66C97EA5-E61F-4DB5-9BE0-946ABACD236D}" destId="{C38A7B85-44AC-4136-B7FF-8E880EA0D4B1}" srcOrd="0" destOrd="0" presId="urn:microsoft.com/office/officeart/2005/8/layout/hList1"/>
    <dgm:cxn modelId="{93B1E6A0-F686-4DAD-BFB1-5A35BAADF2B7}" type="presParOf" srcId="{597665A1-6252-4E66-A901-5B0C24455EC8}" destId="{61F02D43-8F28-4CB9-B9F2-B90DC1F87DEA}" srcOrd="0" destOrd="0" presId="urn:microsoft.com/office/officeart/2005/8/layout/hList1"/>
    <dgm:cxn modelId="{DD316ECD-737E-43FF-B290-F61628633BCD}" type="presParOf" srcId="{61F02D43-8F28-4CB9-B9F2-B90DC1F87DEA}" destId="{C32ECCE1-AB67-4CB9-9E71-43B7F3CB29C7}" srcOrd="0" destOrd="0" presId="urn:microsoft.com/office/officeart/2005/8/layout/hList1"/>
    <dgm:cxn modelId="{27BE5280-CF4B-4337-99A7-2CE65B1B9F8E}" type="presParOf" srcId="{61F02D43-8F28-4CB9-B9F2-B90DC1F87DEA}" destId="{C38A7B85-44AC-4136-B7FF-8E880EA0D4B1}" srcOrd="1" destOrd="0" presId="urn:microsoft.com/office/officeart/2005/8/layout/hList1"/>
    <dgm:cxn modelId="{C1FE0F1C-93F4-4634-A295-14C89A17388A}" type="presParOf" srcId="{597665A1-6252-4E66-A901-5B0C24455EC8}" destId="{D183B784-861E-4A78-898C-981864EA5499}" srcOrd="1" destOrd="0" presId="urn:microsoft.com/office/officeart/2005/8/layout/hList1"/>
    <dgm:cxn modelId="{74811007-ABCF-4298-AE63-E2A291319CD5}" type="presParOf" srcId="{597665A1-6252-4E66-A901-5B0C24455EC8}" destId="{2ADF13D7-AF7F-418D-8AFF-E9F1BB85CDDD}" srcOrd="2" destOrd="0" presId="urn:microsoft.com/office/officeart/2005/8/layout/hList1"/>
    <dgm:cxn modelId="{A1534DB3-B1F8-4831-B25B-FD7B82E03695}" type="presParOf" srcId="{2ADF13D7-AF7F-418D-8AFF-E9F1BB85CDDD}" destId="{A9AA92D4-33E1-4085-8888-C16D8EEE435B}" srcOrd="0" destOrd="0" presId="urn:microsoft.com/office/officeart/2005/8/layout/hList1"/>
    <dgm:cxn modelId="{66AA9E51-F3EA-41B9-8974-40F8D659588E}" type="presParOf" srcId="{2ADF13D7-AF7F-418D-8AFF-E9F1BB85CDDD}" destId="{E9C67E05-1BEE-4092-896B-DD04269A135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ECCE1-AB67-4CB9-9E71-43B7F3CB29C7}">
      <dsp:nvSpPr>
        <dsp:cNvPr id="0" name=""/>
        <dsp:cNvSpPr/>
      </dsp:nvSpPr>
      <dsp:spPr>
        <a:xfrm>
          <a:off x="43" y="204055"/>
          <a:ext cx="4167050" cy="1017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Visualizations</a:t>
          </a:r>
        </a:p>
      </dsp:txBody>
      <dsp:txXfrm>
        <a:off x="43" y="204055"/>
        <a:ext cx="4167050" cy="1017564"/>
      </dsp:txXfrm>
    </dsp:sp>
    <dsp:sp modelId="{C38A7B85-44AC-4136-B7FF-8E880EA0D4B1}">
      <dsp:nvSpPr>
        <dsp:cNvPr id="0" name=""/>
        <dsp:cNvSpPr/>
      </dsp:nvSpPr>
      <dsp:spPr>
        <a:xfrm>
          <a:off x="43" y="1221619"/>
          <a:ext cx="4167050" cy="20424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i="0" kern="1200"/>
            <a:t>Univariate</a:t>
          </a:r>
          <a:endParaRPr lang="en-US" sz="3300" kern="120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i="0" kern="1200"/>
            <a:t>Bivariate</a:t>
          </a:r>
          <a:endParaRPr lang="en-US" sz="3300" kern="120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i="0" kern="1200"/>
            <a:t>High dimensional</a:t>
          </a:r>
          <a:endParaRPr lang="en-US" sz="3300" kern="1200"/>
        </a:p>
      </dsp:txBody>
      <dsp:txXfrm>
        <a:off x="43" y="1221619"/>
        <a:ext cx="4167050" cy="2042408"/>
      </dsp:txXfrm>
    </dsp:sp>
    <dsp:sp modelId="{A9AA92D4-33E1-4085-8888-C16D8EEE435B}">
      <dsp:nvSpPr>
        <dsp:cNvPr id="0" name=""/>
        <dsp:cNvSpPr/>
      </dsp:nvSpPr>
      <dsp:spPr>
        <a:xfrm>
          <a:off x="4750481" y="204055"/>
          <a:ext cx="4167050" cy="1017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Data Exploration Techniques</a:t>
          </a:r>
        </a:p>
      </dsp:txBody>
      <dsp:txXfrm>
        <a:off x="4750481" y="204055"/>
        <a:ext cx="4167050" cy="1017564"/>
      </dsp:txXfrm>
    </dsp:sp>
    <dsp:sp modelId="{E9C67E05-1BEE-4092-896B-DD04269A1350}">
      <dsp:nvSpPr>
        <dsp:cNvPr id="0" name=""/>
        <dsp:cNvSpPr/>
      </dsp:nvSpPr>
      <dsp:spPr>
        <a:xfrm>
          <a:off x="4750481" y="1221619"/>
          <a:ext cx="4167050" cy="20424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i="0" kern="1200"/>
            <a:t>Outlier Detection</a:t>
          </a:r>
          <a:endParaRPr lang="en-US" sz="3300" kern="120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i="0" kern="1200"/>
            <a:t>Multiple Linear Regression</a:t>
          </a:r>
          <a:endParaRPr lang="en-US" sz="3300" kern="120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i="0" kern="1200"/>
            <a:t>Kmeans Clustering</a:t>
          </a:r>
          <a:endParaRPr lang="en-US" sz="3300" kern="1200"/>
        </a:p>
      </dsp:txBody>
      <dsp:txXfrm>
        <a:off x="4750481" y="1221619"/>
        <a:ext cx="4167050" cy="2042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3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72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5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910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23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74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12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80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04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4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6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5/17/2025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318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data.gov/dataset/la-county-covid-cases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catalog.data.gov/dataset/traffic-collision-data-from-2010-to-presen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1BC5A67-118C-4E4F-B36D-98915F747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Car trail lights on a Highway">
            <a:extLst>
              <a:ext uri="{FF2B5EF4-FFF2-40B4-BE49-F238E27FC236}">
                <a16:creationId xmlns:a16="http://schemas.microsoft.com/office/drawing/2014/main" id="{BAF2DA25-322E-C8A7-A161-4971E7BF4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2205" r="-2" b="3553"/>
          <a:stretch/>
        </p:blipFill>
        <p:spPr>
          <a:xfrm>
            <a:off x="-4199" y="10"/>
            <a:ext cx="12196199" cy="68579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0F8B35-FE0B-427D-9196-5DB8CC697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6494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5241E-F889-4626-959C-61A790444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1849" y="1921623"/>
            <a:ext cx="6868301" cy="1750731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dirty="0">
                <a:solidFill>
                  <a:srgbClr val="FFFFFF"/>
                </a:solidFill>
              </a:rPr>
              <a:t>Exploring the Relationship Between the Pandemic and Traffic Collisions in Los Angeles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9CE44-8C71-5D3B-6B6C-0705CD054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8496" y="4936376"/>
            <a:ext cx="3295006" cy="84716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Charlie Bertelsen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59B18A-94FC-4D49-98EB-BEC65B321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376602" y="4316294"/>
            <a:ext cx="1458419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5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58"/>
    </mc:Choice>
    <mc:Fallback xmlns="">
      <p:transition spd="slow" advTm="15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752A72-85AE-4898-800C-83AA48A96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3CF7B-57EA-DCAE-307A-FA83AD093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296" y="876300"/>
            <a:ext cx="5324703" cy="1579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EDA: High-Dimensional Visualizations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652EC-C642-4099-9CB1-67BCF3CB5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2871199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33A6278-5C44-DC50-F74C-6B718369F2C3}"/>
              </a:ext>
            </a:extLst>
          </p:cNvPr>
          <p:cNvSpPr txBox="1"/>
          <p:nvPr/>
        </p:nvSpPr>
        <p:spPr>
          <a:xfrm>
            <a:off x="1540336" y="2109948"/>
            <a:ext cx="4555663" cy="33039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Scatterplot matrix shows confirms strong relationship between cases and deaths and large spikes of new cases/deaths at some point during the pandemic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3d scatterplot shows decreasing traffic collisions as the number of cases and deaths increase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AC0921-A65B-4FE7-377B-BA3903E8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018" y="876300"/>
            <a:ext cx="4123847" cy="239183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86787A-E146-0E43-E677-D65916131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06769" y="3589867"/>
            <a:ext cx="3538400" cy="246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9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42"/>
    </mc:Choice>
    <mc:Fallback xmlns="">
      <p:transition spd="slow" advTm="4124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82BD6-F8F1-0369-CFB1-3E6C23F5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techniques: Outlier Detection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EF0432-B98B-09EA-1F55-D81C90DD2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6950" y="2924888"/>
            <a:ext cx="4630650" cy="197075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F214EC-F146-1F3F-8248-80196D43C2F5}"/>
              </a:ext>
            </a:extLst>
          </p:cNvPr>
          <p:cNvSpPr txBox="1"/>
          <p:nvPr/>
        </p:nvSpPr>
        <p:spPr>
          <a:xfrm>
            <a:off x="641445" y="2301922"/>
            <a:ext cx="54545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Boxplot analysis showed that the only variable with potential outliers was traffic collisions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Created 2.5 and 97.5 percentiles and printed all observations outside of these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Lowest recorded traffic collisions in one day was 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Highest recorded traffic collisions in one day was 230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are both entirely reasonable numbers for the entire city, so no outliers had to be removed</a:t>
            </a:r>
          </a:p>
        </p:txBody>
      </p:sp>
    </p:spTree>
    <p:extLst>
      <p:ext uri="{BB962C8B-B14F-4D97-AF65-F5344CB8AC3E}">
        <p14:creationId xmlns:p14="http://schemas.microsoft.com/office/powerpoint/2010/main" val="26934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39"/>
    </mc:Choice>
    <mc:Fallback xmlns="">
      <p:transition spd="slow" advTm="4733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B2543-A03D-7E95-FAB6-C249C3B3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 technique: Multiple 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B3DE15-EE8F-97A4-C0C3-B2E4DD813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3642" y="2398090"/>
            <a:ext cx="4629551" cy="32654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79449F-373D-B5D6-2A2F-D5A5B4B8CB23}"/>
              </a:ext>
            </a:extLst>
          </p:cNvPr>
          <p:cNvSpPr txBox="1"/>
          <p:nvPr/>
        </p:nvSpPr>
        <p:spPr>
          <a:xfrm>
            <a:off x="849760" y="2398090"/>
            <a:ext cx="50870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Fitting a multiple linear regression model with traffic collisions as the response and cases/deaths  and new cases/deaths as the predictors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variables had significant relationships (p-value &lt; 0.05) , but cases and deaths had more significant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had a very good multiple r squared of 0.74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24"/>
    </mc:Choice>
    <mc:Fallback xmlns="">
      <p:transition spd="slow" advTm="4852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06C74-FEA0-5857-3B40-1058BCE33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885039"/>
            <a:ext cx="5262778" cy="15704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EDA Technique: Kmeans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E17E9-F77C-8245-D14B-F02493C1D794}"/>
              </a:ext>
            </a:extLst>
          </p:cNvPr>
          <p:cNvSpPr txBox="1"/>
          <p:nvPr/>
        </p:nvSpPr>
        <p:spPr>
          <a:xfrm>
            <a:off x="952500" y="2959535"/>
            <a:ext cx="5262778" cy="3159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Results of </a:t>
            </a:r>
            <a:r>
              <a:rPr lang="en-US" dirty="0" err="1">
                <a:solidFill>
                  <a:schemeClr val="tx2"/>
                </a:solidFill>
              </a:rPr>
              <a:t>Kmeans</a:t>
            </a:r>
            <a:r>
              <a:rPr lang="en-US" dirty="0">
                <a:solidFill>
                  <a:schemeClr val="tx2"/>
                </a:solidFill>
              </a:rPr>
              <a:t> clustering showed 3 distinct groups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These are likely three different stages of traffic collisions in relation to the pandemic like what could be seen on the traffic collisions vs cases  scatterplot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9A2256-26D7-4150-E284-245EF0D1C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0991" y="1645943"/>
            <a:ext cx="4798509" cy="262718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64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38"/>
    </mc:Choice>
    <mc:Fallback xmlns="">
      <p:transition spd="slow" advTm="2543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81705-CF45-2F26-35B4-B368D190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93" y="895440"/>
            <a:ext cx="4569407" cy="1560083"/>
          </a:xfrm>
        </p:spPr>
        <p:txBody>
          <a:bodyPr>
            <a:normAutofit/>
          </a:bodyPr>
          <a:lstStyle/>
          <a:p>
            <a:r>
              <a:rPr lang="en-US" dirty="0"/>
              <a:t>Original models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2A8DE-190D-B932-DE77-12C9C4DC9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033" y="2753546"/>
            <a:ext cx="3746928" cy="3402555"/>
          </a:xfrm>
        </p:spPr>
        <p:txBody>
          <a:bodyPr anchor="t">
            <a:normAutofit/>
          </a:bodyPr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Poisson Regression</a:t>
            </a:r>
          </a:p>
          <a:p>
            <a:r>
              <a:rPr lang="en-US" dirty="0"/>
              <a:t>Principal Component Analysis</a:t>
            </a:r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2B6464EC-E257-8ADF-C383-3B3311029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35" r="25142" b="-1"/>
          <a:stretch/>
        </p:blipFill>
        <p:spPr>
          <a:xfrm>
            <a:off x="6096000" y="-16591"/>
            <a:ext cx="6107073" cy="68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2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04"/>
    </mc:Choice>
    <mc:Fallback xmlns="">
      <p:transition spd="slow" advTm="1490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5998-A7A0-142C-FC24-FE7CD7C0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473C74-E5B6-B200-E133-BB4B4ED21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5242" y="3429000"/>
            <a:ext cx="4088713" cy="26308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E25A51-72F2-4C30-70A7-CF583994F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455" y="518929"/>
            <a:ext cx="4610500" cy="2571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33A13E-D6CB-10EA-298E-0947A5558EAE}"/>
              </a:ext>
            </a:extLst>
          </p:cNvPr>
          <p:cNvSpPr txBox="1"/>
          <p:nvPr/>
        </p:nvSpPr>
        <p:spPr>
          <a:xfrm>
            <a:off x="564107" y="2351964"/>
            <a:ext cx="5700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coefficients: an increase in cases/deaths is associated with a decrease in traffic collisions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models with p-values &lt;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Deaths model was better fitting with lower AIC (9325 &lt;9906) value and higher multiple R-squared (0.7025 &gt; 0.4985)</a:t>
            </a:r>
          </a:p>
        </p:txBody>
      </p:sp>
    </p:spTree>
    <p:extLst>
      <p:ext uri="{BB962C8B-B14F-4D97-AF65-F5344CB8AC3E}">
        <p14:creationId xmlns:p14="http://schemas.microsoft.com/office/powerpoint/2010/main" val="185721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83"/>
    </mc:Choice>
    <mc:Fallback xmlns="">
      <p:transition spd="slow" advTm="4358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F660-C993-817E-0F73-2B97D7D8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2362-B231-B38F-6A57-EF9A6645F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9" y="2065984"/>
            <a:ext cx="5522404" cy="3903298"/>
          </a:xfrm>
        </p:spPr>
        <p:txBody>
          <a:bodyPr/>
          <a:lstStyle/>
          <a:p>
            <a:r>
              <a:rPr lang="en-US" dirty="0"/>
              <a:t>Significant relationships between all variables and traffic collisions</a:t>
            </a:r>
          </a:p>
          <a:p>
            <a:r>
              <a:rPr lang="en-US" dirty="0"/>
              <a:t>AIC score of 9943</a:t>
            </a:r>
          </a:p>
          <a:p>
            <a:r>
              <a:rPr lang="en-US" dirty="0"/>
              <a:t>High overdispersion score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D9814-75B7-24BC-0467-CF1D2655A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357" y="4761913"/>
            <a:ext cx="4294242" cy="1055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58870-0582-9B25-A75F-DE744F39B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162" y="876302"/>
            <a:ext cx="4724809" cy="32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1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62"/>
    </mc:Choice>
    <mc:Fallback xmlns="">
      <p:transition spd="slow" advTm="2626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86C0-33ED-6D4E-566C-68103CB5B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8" y="607896"/>
            <a:ext cx="10427840" cy="1086056"/>
          </a:xfrm>
        </p:spPr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4E67C-5ED3-0019-F1E4-A34E3BA4A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2065984"/>
            <a:ext cx="4941442" cy="3903298"/>
          </a:xfrm>
        </p:spPr>
        <p:txBody>
          <a:bodyPr/>
          <a:lstStyle/>
          <a:p>
            <a:r>
              <a:rPr lang="en-US" dirty="0"/>
              <a:t>PC1 accounted for well over 96% if the variance</a:t>
            </a:r>
          </a:p>
          <a:p>
            <a:r>
              <a:rPr lang="en-US" dirty="0"/>
              <a:t>Good to perform regression on this principle component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FF698-5052-2E7B-A0DE-CE211264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375" y="2272883"/>
            <a:ext cx="4770867" cy="143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4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48"/>
    </mc:Choice>
    <mc:Fallback xmlns="">
      <p:transition spd="slow" advTm="2124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A761E-F14E-A625-D794-2D03C39F5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93" y="895440"/>
            <a:ext cx="4569407" cy="1560083"/>
          </a:xfrm>
        </p:spPr>
        <p:txBody>
          <a:bodyPr>
            <a:normAutofit/>
          </a:bodyPr>
          <a:lstStyle/>
          <a:p>
            <a:r>
              <a:rPr lang="en-US" dirty="0"/>
              <a:t>Final models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AAC4-B3E8-9DB1-6C64-58A667C31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033" y="2753546"/>
            <a:ext cx="3746928" cy="3402555"/>
          </a:xfrm>
        </p:spPr>
        <p:txBody>
          <a:bodyPr anchor="t">
            <a:normAutofit/>
          </a:bodyPr>
          <a:lstStyle/>
          <a:p>
            <a:r>
              <a:rPr lang="en-US" dirty="0"/>
              <a:t>Linear/Polynomial Regression</a:t>
            </a:r>
          </a:p>
          <a:p>
            <a:r>
              <a:rPr lang="en-US" dirty="0"/>
              <a:t>Negative Binomial Regression</a:t>
            </a:r>
          </a:p>
          <a:p>
            <a:r>
              <a:rPr lang="en-US" dirty="0"/>
              <a:t>Principal Component Analysis and Regression</a:t>
            </a:r>
          </a:p>
        </p:txBody>
      </p:sp>
      <p:pic>
        <p:nvPicPr>
          <p:cNvPr id="5" name="Picture 4" descr="Zigzag indicator line">
            <a:extLst>
              <a:ext uri="{FF2B5EF4-FFF2-40B4-BE49-F238E27FC236}">
                <a16:creationId xmlns:a16="http://schemas.microsoft.com/office/drawing/2014/main" id="{459F8948-6F48-55CD-5653-A90941D7C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27" r="22776" b="2"/>
          <a:stretch/>
        </p:blipFill>
        <p:spPr>
          <a:xfrm>
            <a:off x="6096000" y="-16591"/>
            <a:ext cx="6107073" cy="68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4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8"/>
    </mc:Choice>
    <mc:Fallback xmlns="">
      <p:transition spd="slow" advTm="1566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0114-B721-E0B0-7559-BFCD0EB04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6056007" cy="1086056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(collisions and cases)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A6DAC8-FBFD-7529-2DF9-550CE8D49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4061" y="522335"/>
            <a:ext cx="4323121" cy="23891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9399A3-64CB-3173-900E-7651E5310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427" y="3200756"/>
            <a:ext cx="4667755" cy="28948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6FF04D-8BB1-B4D9-0DB9-5512A359495E}"/>
              </a:ext>
            </a:extLst>
          </p:cNvPr>
          <p:cNvSpPr txBox="1"/>
          <p:nvPr/>
        </p:nvSpPr>
        <p:spPr>
          <a:xfrm>
            <a:off x="709684" y="2333767"/>
            <a:ext cx="53089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p-value: &lt;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R-squared: 0.4985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relationship but not a very well-fitting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coefficient tells me that for each unit cases increase traffic collisions decrease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8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39"/>
    </mc:Choice>
    <mc:Fallback xmlns="">
      <p:transition spd="slow" advTm="3273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4D44D-6E95-ABC7-2B38-97B08A9DD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93" y="895440"/>
            <a:ext cx="4569407" cy="1560083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BAB74-AABC-9072-FD9C-33662470E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033" y="2753546"/>
            <a:ext cx="3746928" cy="3402555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Stay at home orders and lockdowns led to a decrease in the need to leave the house and therefore a decrease in the total number of drivers on the road at any given time</a:t>
            </a:r>
          </a:p>
          <a:p>
            <a:pPr>
              <a:lnSpc>
                <a:spcPct val="110000"/>
              </a:lnSpc>
            </a:pPr>
            <a:r>
              <a:rPr lang="en-US" sz="1700"/>
              <a:t>Los Angeles is the second largest city in the U.S.</a:t>
            </a:r>
          </a:p>
          <a:p>
            <a:pPr marL="56007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i="0"/>
              <a:t>Notorious for bad traffic and drivers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AA0C64-1222-086F-B6D0-3D9906EC3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86" r="17344" b="1"/>
          <a:stretch/>
        </p:blipFill>
        <p:spPr>
          <a:xfrm>
            <a:off x="6096000" y="-16591"/>
            <a:ext cx="6107073" cy="68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9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20"/>
    </mc:Choice>
    <mc:Fallback xmlns="">
      <p:transition spd="slow" advTm="2792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1B44C-CC47-1857-50EF-925F723F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5983219" cy="1086056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Regression (collisions and deaths)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4CA7E-F434-C2EF-E8C1-A410CAED5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9" y="2065984"/>
            <a:ext cx="5842193" cy="3915714"/>
          </a:xfrm>
        </p:spPr>
        <p:txBody>
          <a:bodyPr/>
          <a:lstStyle/>
          <a:p>
            <a:r>
              <a:rPr lang="en-US" dirty="0"/>
              <a:t>Significant model: p-value &lt; 0.05</a:t>
            </a:r>
          </a:p>
          <a:p>
            <a:r>
              <a:rPr lang="en-US" dirty="0"/>
              <a:t>High R-Squared value: 0.7025</a:t>
            </a:r>
          </a:p>
          <a:p>
            <a:r>
              <a:rPr lang="en-US" dirty="0"/>
              <a:t>Negative coefficient tells me that for each unit deaths increase traffic collisions decrease</a:t>
            </a:r>
          </a:p>
          <a:p>
            <a:r>
              <a:rPr lang="en-US" dirty="0"/>
              <a:t>Significantly higher R-squared than cases model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4BD3A-7A41-FE0C-0306-143C709FC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701" y="499023"/>
            <a:ext cx="4686706" cy="2648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91DFA-B756-4E7D-1821-282AEB4A7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217" y="3394005"/>
            <a:ext cx="4275673" cy="263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3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99"/>
    </mc:Choice>
    <mc:Fallback xmlns="">
      <p:transition spd="slow" advTm="3379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14FC-45EF-96B0-9D22-6E1AA96CC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6938562" cy="1086056"/>
          </a:xfrm>
        </p:spPr>
        <p:txBody>
          <a:bodyPr>
            <a:normAutofit fontScale="90000"/>
          </a:bodyPr>
          <a:lstStyle/>
          <a:p>
            <a:r>
              <a:rPr lang="en-US" dirty="0"/>
              <a:t>Polynomial Regression (cases and collisions model)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2CDF2C-DB63-CCE7-89FB-8C58362D0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3838" y="3428999"/>
            <a:ext cx="3828324" cy="237121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C75B8-6403-E3C7-BC4D-9EFBAF776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838" y="675896"/>
            <a:ext cx="3828324" cy="2437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1902E6-A613-8CA3-CEB1-D17080414123}"/>
              </a:ext>
            </a:extLst>
          </p:cNvPr>
          <p:cNvSpPr txBox="1"/>
          <p:nvPr/>
        </p:nvSpPr>
        <p:spPr>
          <a:xfrm>
            <a:off x="849760" y="2303114"/>
            <a:ext cx="6260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 Degree polynomial function fit very well, any additional degree polynomials did not improve model by significant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good multiple R-squared: 0.8647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line fits  much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61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65"/>
    </mc:Choice>
    <mc:Fallback xmlns="">
      <p:transition spd="slow" advTm="3116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FC68D-0DEC-0A20-9FFE-B9BEF1C0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9226837" cy="1086056"/>
          </a:xfrm>
        </p:spPr>
        <p:txBody>
          <a:bodyPr>
            <a:normAutofit fontScale="90000"/>
          </a:bodyPr>
          <a:lstStyle/>
          <a:p>
            <a:r>
              <a:rPr lang="en-US" dirty="0"/>
              <a:t>Polynomial Regression (deaths and collisions model)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274D90-C15B-A81D-E2D7-215A4A921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0041" y="1485753"/>
            <a:ext cx="3509959" cy="22173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87BD97-8DD1-55B5-4685-EB376B329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041" y="3902241"/>
            <a:ext cx="3432663" cy="2122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3EC2BE-5829-2B26-65CC-FB870C70117A}"/>
              </a:ext>
            </a:extLst>
          </p:cNvPr>
          <p:cNvSpPr txBox="1"/>
          <p:nvPr/>
        </p:nvSpPr>
        <p:spPr>
          <a:xfrm>
            <a:off x="849760" y="2306472"/>
            <a:ext cx="6183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Just like other polynomial model 6 Degree polynomial function fit very well to deaths vs collisions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models: low p-value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good multiple R-squared: 0.8774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best fitting models so far</a:t>
            </a:r>
          </a:p>
        </p:txBody>
      </p:sp>
    </p:spTree>
    <p:extLst>
      <p:ext uri="{BB962C8B-B14F-4D97-AF65-F5344CB8AC3E}">
        <p14:creationId xmlns:p14="http://schemas.microsoft.com/office/powerpoint/2010/main" val="216233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54"/>
    </mc:Choice>
    <mc:Fallback xmlns="">
      <p:transition spd="slow" advTm="3295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8033-2DE1-24A0-490C-5E3075FFF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5398640" cy="1086056"/>
          </a:xfrm>
        </p:spPr>
        <p:txBody>
          <a:bodyPr>
            <a:normAutofit fontScale="90000"/>
          </a:bodyPr>
          <a:lstStyle/>
          <a:p>
            <a:r>
              <a:rPr lang="en-US" dirty="0"/>
              <a:t>Negative Binomial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F13A55-37FC-91B7-724B-43461EDF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7625" y="510589"/>
            <a:ext cx="3949142" cy="26566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BCC494-55DA-49DD-56E2-CA76D492D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3506186"/>
            <a:ext cx="3636689" cy="22994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06E7F1-6AE0-1922-9D97-35B49CB8AD3E}"/>
              </a:ext>
            </a:extLst>
          </p:cNvPr>
          <p:cNvSpPr txBox="1"/>
          <p:nvPr/>
        </p:nvSpPr>
        <p:spPr>
          <a:xfrm>
            <a:off x="973540" y="2533934"/>
            <a:ext cx="60869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significant relationship between collisions and cases/deaths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Far lower AIC value than </a:t>
            </a:r>
            <a:r>
              <a:rPr lang="en-US" dirty="0" err="1"/>
              <a:t>poisson</a:t>
            </a:r>
            <a:r>
              <a:rPr lang="en-US" dirty="0"/>
              <a:t> model (8768 &lt; 9943)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Overall, a much better fitting model than </a:t>
            </a:r>
            <a:r>
              <a:rPr lang="en-US" dirty="0" err="1"/>
              <a:t>poisson</a:t>
            </a:r>
            <a:r>
              <a:rPr lang="en-US" dirty="0"/>
              <a:t> model but not nearly as accurate as polynomial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model to show a positive relationship between cases and collisions</a:t>
            </a:r>
          </a:p>
        </p:txBody>
      </p:sp>
    </p:spTree>
    <p:extLst>
      <p:ext uri="{BB962C8B-B14F-4D97-AF65-F5344CB8AC3E}">
        <p14:creationId xmlns:p14="http://schemas.microsoft.com/office/powerpoint/2010/main" val="121561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00"/>
    </mc:Choice>
    <mc:Fallback xmlns="">
      <p:transition spd="slow" advTm="432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E551A-961C-AD14-86FD-1604168BC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6132931" cy="1086056"/>
          </a:xfrm>
        </p:spPr>
        <p:txBody>
          <a:bodyPr>
            <a:normAutofit fontScale="90000"/>
          </a:bodyPr>
          <a:lstStyle/>
          <a:p>
            <a:r>
              <a:rPr lang="en-US" dirty="0"/>
              <a:t>Principle Component Analysis and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9F6196-B33A-6C0D-B0A0-3634E4D3E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8752" y="453211"/>
            <a:ext cx="4081931" cy="24017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0D4222-8446-FA40-7BA2-4D386C01B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104" y="3041645"/>
            <a:ext cx="4374586" cy="30390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6B603D-8B29-1E31-75AC-A347654E9068}"/>
              </a:ext>
            </a:extLst>
          </p:cNvPr>
          <p:cNvSpPr txBox="1"/>
          <p:nvPr/>
        </p:nvSpPr>
        <p:spPr>
          <a:xfrm>
            <a:off x="849760" y="2415581"/>
            <a:ext cx="55852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VIF values showed potential multicollinearity issues with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PC1 Explains around 96% of the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model fit to principal component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Statistically significant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R-Squared of 0.7014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6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46"/>
    </mc:Choice>
    <mc:Fallback xmlns="">
      <p:transition spd="slow" advTm="5044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C4A5-C2D5-2C5B-3D91-47B406FA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A28D8-2FAB-6339-974E-64851A92F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correlation between the number of covid cases/deaths and the number of traffic collisions in Los Angeles California?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/>
              <a:t>Yes, there is a strong correlation between covid cases/deaths and traffic collisions</a:t>
            </a:r>
          </a:p>
          <a:p>
            <a:r>
              <a:rPr lang="en-US" dirty="0"/>
              <a:t>What is the relationship between these variables and what can we learn from it?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/>
              <a:t>The results from the 4 different regression models all showed a strong negative relationship between covid cases/deaths and traffic collisions. This strong relationship indicates that the pandemic was associated with a large decrease in traffic collisions that has been maintained to this day</a:t>
            </a:r>
          </a:p>
        </p:txBody>
      </p:sp>
    </p:spTree>
    <p:extLst>
      <p:ext uri="{BB962C8B-B14F-4D97-AF65-F5344CB8AC3E}">
        <p14:creationId xmlns:p14="http://schemas.microsoft.com/office/powerpoint/2010/main" val="322270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24"/>
    </mc:Choice>
    <mc:Fallback xmlns="">
      <p:transition spd="slow" advTm="3662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4ADC8-258D-3239-9DD9-07CCEF295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F9B18-09EF-AC30-DFC4-536970BE8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best fitting model was the polynomial model</a:t>
            </a:r>
          </a:p>
          <a:p>
            <a:r>
              <a:rPr lang="en-US" dirty="0"/>
              <a:t>Correlation =/= causation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/>
              <a:t>This </a:t>
            </a:r>
            <a:r>
              <a:rPr lang="en-US" i="0" u="sng" dirty="0"/>
              <a:t>does not </a:t>
            </a:r>
            <a:r>
              <a:rPr lang="en-US" i="0" dirty="0"/>
              <a:t>mean that the pandemic caused the decrease in traffic collisions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/>
              <a:t>This decrease in traffic collisions was likely do to a combination of different factors</a:t>
            </a:r>
            <a:endParaRPr lang="en-US" dirty="0"/>
          </a:p>
          <a:p>
            <a:r>
              <a:rPr lang="en-US" dirty="0"/>
              <a:t>At some point during the pandemic, the number of traffic collisions in Los Angeles started to decrease and has stayed at a steady lower rate to this day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/>
              <a:t>This may have been due to city policy, an increase in unreported traffic accidents, or better road safety since the beginning of the pandemic</a:t>
            </a:r>
          </a:p>
        </p:txBody>
      </p:sp>
    </p:spTree>
    <p:extLst>
      <p:ext uri="{BB962C8B-B14F-4D97-AF65-F5344CB8AC3E}">
        <p14:creationId xmlns:p14="http://schemas.microsoft.com/office/powerpoint/2010/main" val="21543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61"/>
    </mc:Choice>
    <mc:Fallback xmlns="">
      <p:transition spd="slow" advTm="5626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1D0A-F649-4543-134C-B65A3145F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7EFA-C065-3C4B-51AA-101746D70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 Angeles Traffic policy analysis</a:t>
            </a:r>
          </a:p>
          <a:p>
            <a:r>
              <a:rPr lang="en-US" dirty="0"/>
              <a:t>Analysis of traffic fatalities</a:t>
            </a:r>
          </a:p>
        </p:txBody>
      </p:sp>
    </p:spTree>
    <p:extLst>
      <p:ext uri="{BB962C8B-B14F-4D97-AF65-F5344CB8AC3E}">
        <p14:creationId xmlns:p14="http://schemas.microsoft.com/office/powerpoint/2010/main" val="319336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45"/>
    </mc:Choice>
    <mc:Fallback xmlns="">
      <p:transition spd="slow" advTm="3034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Spinning turntable and bokeh">
            <a:extLst>
              <a:ext uri="{FF2B5EF4-FFF2-40B4-BE49-F238E27FC236}">
                <a16:creationId xmlns:a16="http://schemas.microsoft.com/office/drawing/2014/main" id="{9B2EF285-52C2-F8C9-079A-7B0687B5A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11" b="9420"/>
          <a:stretch/>
        </p:blipFill>
        <p:spPr>
          <a:xfrm>
            <a:off x="20" y="-1"/>
            <a:ext cx="12191979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0C6B76-4D7E-4FE2-84E4-C4734B2B4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2" y="1"/>
            <a:ext cx="12191999" cy="377945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5000"/>
                </a:srgbClr>
              </a:gs>
              <a:gs pos="100000">
                <a:srgbClr val="000000">
                  <a:alpha val="6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78EDB-F67A-D349-DE10-46DFBF416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76" y="640027"/>
            <a:ext cx="10447724" cy="1030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Thank you for listening!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1808741"/>
            <a:ext cx="10325101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43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17"/>
    </mc:Choice>
    <mc:Fallback xmlns="">
      <p:transition spd="slow" advTm="1161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C9CD-D9D0-5AD9-CC59-1EAA0517C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08CBA-F73E-C419-54F7-32775D7BD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correlation between the number of covid cases/deaths and the number of traffic collisions in Los Angeles California?</a:t>
            </a:r>
          </a:p>
          <a:p>
            <a:r>
              <a:rPr lang="en-US" dirty="0"/>
              <a:t>What is the relationship between these variables and what can we learn from it?</a:t>
            </a:r>
          </a:p>
        </p:txBody>
      </p:sp>
    </p:spTree>
    <p:extLst>
      <p:ext uri="{BB962C8B-B14F-4D97-AF65-F5344CB8AC3E}">
        <p14:creationId xmlns:p14="http://schemas.microsoft.com/office/powerpoint/2010/main" val="28703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43"/>
    </mc:Choice>
    <mc:Fallback xmlns="">
      <p:transition spd="slow" advTm="1744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E3E18-A1F1-9DA7-6DC2-A19E92E6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386108"/>
            <a:ext cx="10427840" cy="1086056"/>
          </a:xfrm>
        </p:spPr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73378-9FF8-B24D-FF82-86A7BB0C8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58" y="1556937"/>
            <a:ext cx="10427841" cy="39032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LA County Covid Cases: </a:t>
            </a:r>
            <a:r>
              <a:rPr lang="en-US" dirty="0">
                <a:hlinkClick r:id="rId3"/>
              </a:rPr>
              <a:t>https://catalog.data.gov/dataset/la-county-covid-cases</a:t>
            </a:r>
            <a:r>
              <a:rPr lang="en-US" dirty="0"/>
              <a:t> </a:t>
            </a:r>
          </a:p>
          <a:p>
            <a:r>
              <a:rPr lang="en-US" dirty="0"/>
              <a:t>Contains information on the number of deaths, cases, new cases and new deaths for both the city of Los Angeles and the State of California.</a:t>
            </a:r>
          </a:p>
          <a:p>
            <a:r>
              <a:rPr lang="en-US" dirty="0"/>
              <a:t>2019-2023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LA Traffic Collision Data: </a:t>
            </a:r>
            <a:r>
              <a:rPr lang="en-US" dirty="0">
                <a:hlinkClick r:id="rId4"/>
              </a:rPr>
              <a:t>https://catalog.data.gov/dataset/traffic-collision-data-from-2010-to-present</a:t>
            </a:r>
            <a:r>
              <a:rPr lang="en-US" dirty="0"/>
              <a:t> </a:t>
            </a:r>
          </a:p>
          <a:p>
            <a:r>
              <a:rPr lang="en-US" dirty="0"/>
              <a:t>Traffic collision data including date, area, exact location, type of collision, and victim description.</a:t>
            </a:r>
          </a:p>
          <a:p>
            <a:r>
              <a:rPr lang="en-US" dirty="0"/>
              <a:t>2010-2023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3BB3F-068F-238A-8648-3132053C2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1" y="3146604"/>
            <a:ext cx="10097375" cy="72396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A0BCE3-8803-C9F3-9BCC-F965E1554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1" y="5365670"/>
            <a:ext cx="10187688" cy="7239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142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18"/>
    </mc:Choice>
    <mc:Fallback xmlns="">
      <p:transition spd="slow" advTm="40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A2850-B018-12E1-B41D-A6FF7E88A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DD591-3866-C390-1DC9-B4FE5A9C8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Removing unnecessary columns</a:t>
            </a:r>
          </a:p>
          <a:p>
            <a:r>
              <a:rPr lang="en-US" dirty="0"/>
              <a:t>Sorting by date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/>
              <a:t>Covert columns from string to date format</a:t>
            </a:r>
          </a:p>
          <a:p>
            <a:r>
              <a:rPr lang="en-US" dirty="0"/>
              <a:t>Checking for NULL values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/>
              <a:t>Victim Age</a:t>
            </a:r>
          </a:p>
          <a:p>
            <a:r>
              <a:rPr lang="en-US" dirty="0"/>
              <a:t>Removing duplicate rows</a:t>
            </a:r>
          </a:p>
          <a:p>
            <a:r>
              <a:rPr lang="en-US" dirty="0"/>
              <a:t>Add total collisions column</a:t>
            </a:r>
          </a:p>
        </p:txBody>
      </p:sp>
    </p:spTree>
    <p:extLst>
      <p:ext uri="{BB962C8B-B14F-4D97-AF65-F5344CB8AC3E}">
        <p14:creationId xmlns:p14="http://schemas.microsoft.com/office/powerpoint/2010/main" val="322992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863"/>
    </mc:Choice>
    <mc:Fallback xmlns="">
      <p:transition spd="slow" advTm="10886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87272-0CD0-D583-0ABD-6533A3CCC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885039"/>
            <a:ext cx="5262778" cy="1570485"/>
          </a:xfrm>
        </p:spPr>
        <p:txBody>
          <a:bodyPr anchor="b">
            <a:normAutofit/>
          </a:bodyPr>
          <a:lstStyle/>
          <a:p>
            <a:r>
              <a:rPr lang="en-US" dirty="0"/>
              <a:t>Data Joins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47404-F17B-A3C8-D2F9-B63786409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813959"/>
            <a:ext cx="5262778" cy="3159001"/>
          </a:xfrm>
        </p:spPr>
        <p:txBody>
          <a:bodyPr anchor="t">
            <a:normAutofit/>
          </a:bodyPr>
          <a:lstStyle/>
          <a:p>
            <a:r>
              <a:rPr lang="en-US" dirty="0" err="1"/>
              <a:t>Full_join</a:t>
            </a:r>
            <a:r>
              <a:rPr lang="en-US" dirty="0"/>
              <a:t>()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/>
              <a:t>Rename date columns to match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i="0" dirty="0"/>
              <a:t>Sort by date</a:t>
            </a:r>
            <a:endParaRPr lang="en-US" dirty="0"/>
          </a:p>
          <a:p>
            <a:r>
              <a:rPr lang="en-US" dirty="0"/>
              <a:t>Data for traffic collisions pre pandemic</a:t>
            </a:r>
          </a:p>
          <a:p>
            <a:r>
              <a:rPr lang="en-US" dirty="0"/>
              <a:t>New dataset with overlapping dates used for the majority of analysis</a:t>
            </a:r>
          </a:p>
        </p:txBody>
      </p:sp>
      <p:pic>
        <p:nvPicPr>
          <p:cNvPr id="1028" name="Picture 4" descr="9 Join Function Example with the R {dplyr} Package | Ou Zhang">
            <a:extLst>
              <a:ext uri="{FF2B5EF4-FFF2-40B4-BE49-F238E27FC236}">
                <a16:creationId xmlns:a16="http://schemas.microsoft.com/office/drawing/2014/main" id="{FB7641F9-EFB6-2945-C6A7-CF39BB228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7705" y="2137870"/>
            <a:ext cx="4392385" cy="246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6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41"/>
    </mc:Choice>
    <mc:Fallback xmlns="">
      <p:transition spd="slow" advTm="3544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E3B514-83FE-45D4-988C-78925DD1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1E4F33-8DED-D6DC-A8BE-353F1D82B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805" y="876300"/>
            <a:ext cx="7605995" cy="1367398"/>
          </a:xfrm>
        </p:spPr>
        <p:txBody>
          <a:bodyPr anchor="b">
            <a:normAutofit/>
          </a:bodyPr>
          <a:lstStyle/>
          <a:p>
            <a:r>
              <a:rPr lang="en-US" dirty="0"/>
              <a:t>Exploratory Data Analysis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7CBF7F-92AD-42B8-AA3E-C4AF7A2AD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6400" y="2589817"/>
            <a:ext cx="0" cy="3468083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3FE86E9C-4881-06DB-A533-A04B29A822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878143"/>
              </p:ext>
            </p:extLst>
          </p:nvPr>
        </p:nvGraphicFramePr>
        <p:xfrm>
          <a:off x="2220687" y="2589816"/>
          <a:ext cx="8917576" cy="3468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28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57"/>
    </mc:Choice>
    <mc:Fallback xmlns="">
      <p:transition spd="slow" advTm="2345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752A72-85AE-4898-800C-83AA48A96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1429B-E7F0-319A-3E64-D16EEC62A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296" y="876300"/>
            <a:ext cx="5324703" cy="15792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EDA: Univariate Visualizations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4652EC-C642-4099-9CB1-67BCF3CB5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2871199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FC2238-42AA-EEDC-A0E5-2DCBF98423A6}"/>
              </a:ext>
            </a:extLst>
          </p:cNvPr>
          <p:cNvSpPr txBox="1"/>
          <p:nvPr/>
        </p:nvSpPr>
        <p:spPr>
          <a:xfrm>
            <a:off x="1594915" y="2408230"/>
            <a:ext cx="4555663" cy="33039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Demographics of traffic collisions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Most at risk age group for traffic accidents is early 20s to early 30’s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Large jump in traffic collisions for those in their late 90’s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Men accounted for a significantly larger portion of traffic collisions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60A392-E759-E49F-BEBD-AC34812CF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7354" y="876300"/>
            <a:ext cx="3937174" cy="2391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7FE6AA-F619-96FE-6AB0-FEAEED335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493" y="3589867"/>
            <a:ext cx="2660952" cy="246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0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21"/>
    </mc:Choice>
    <mc:Fallback xmlns="">
      <p:transition spd="slow" advTm="4092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752A72-85AE-4898-800C-83AA48A96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0D410-557F-F575-3C2C-B0C9A4154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296" y="876300"/>
            <a:ext cx="5324703" cy="15792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EDA: Bivariate Visualizations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4652EC-C642-4099-9CB1-67BCF3CB5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2871199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669BBF-8DBD-5B63-C546-ACB2EBC84903}"/>
              </a:ext>
            </a:extLst>
          </p:cNvPr>
          <p:cNvSpPr txBox="1"/>
          <p:nvPr/>
        </p:nvSpPr>
        <p:spPr>
          <a:xfrm>
            <a:off x="1581279" y="2072216"/>
            <a:ext cx="4555663" cy="33039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Significant drop in traffic collisions around the year 2020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Traffic collisions were higher when the number of cases were lower and then decreased as the number of cases grew 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0A1305-B8D4-54F6-8091-569512F6F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0077" y="876300"/>
            <a:ext cx="3491728" cy="2391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EDEAF6-74FF-1622-43C8-575AE2936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590" y="3589867"/>
            <a:ext cx="3500757" cy="246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6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50"/>
    </mc:Choice>
    <mc:Fallback xmlns="">
      <p:transition spd="slow" advTm="4515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0.7"/>
</p:tagLst>
</file>

<file path=ppt/theme/theme1.xml><?xml version="1.0" encoding="utf-8"?>
<a:theme xmlns:a="http://schemas.openxmlformats.org/drawingml/2006/main" name="VaultVTI">
  <a:themeElements>
    <a:clrScheme name="AnalogousFromRegularSeed_2SEEDS">
      <a:dk1>
        <a:srgbClr val="000000"/>
      </a:dk1>
      <a:lt1>
        <a:srgbClr val="FFFFFF"/>
      </a:lt1>
      <a:dk2>
        <a:srgbClr val="171735"/>
      </a:dk2>
      <a:lt2>
        <a:srgbClr val="F3F3F0"/>
      </a:lt2>
      <a:accent1>
        <a:srgbClr val="302ED0"/>
      </a:accent1>
      <a:accent2>
        <a:srgbClr val="3177DF"/>
      </a:accent2>
      <a:accent3>
        <a:srgbClr val="7C31DF"/>
      </a:accent3>
      <a:accent4>
        <a:srgbClr val="CD6C1F"/>
      </a:accent4>
      <a:accent5>
        <a:srgbClr val="C2AD2B"/>
      </a:accent5>
      <a:accent6>
        <a:srgbClr val="8FBA1C"/>
      </a:accent6>
      <a:hlink>
        <a:srgbClr val="8F9030"/>
      </a:hlink>
      <a:folHlink>
        <a:srgbClr val="7F7F7F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1117</Words>
  <Application>Microsoft Office PowerPoint</Application>
  <PresentationFormat>Widescreen</PresentationFormat>
  <Paragraphs>131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Georgia Pro Light</vt:lpstr>
      <vt:lpstr>VaultVTI</vt:lpstr>
      <vt:lpstr>Exploring the Relationship Between the Pandemic and Traffic Collisions in Los Angeles</vt:lpstr>
      <vt:lpstr>Background</vt:lpstr>
      <vt:lpstr>Research Questions</vt:lpstr>
      <vt:lpstr>Data Description</vt:lpstr>
      <vt:lpstr>Data Cleaning</vt:lpstr>
      <vt:lpstr>Data Joins</vt:lpstr>
      <vt:lpstr>Exploratory Data Analysis</vt:lpstr>
      <vt:lpstr>EDA: Univariate Visualizations</vt:lpstr>
      <vt:lpstr>EDA: Bivariate Visualizations</vt:lpstr>
      <vt:lpstr>EDA: High-Dimensional Visualizations</vt:lpstr>
      <vt:lpstr>EDA techniques: Outlier Detection</vt:lpstr>
      <vt:lpstr>EDA technique: Multiple Linear Regression</vt:lpstr>
      <vt:lpstr>EDA Technique: Kmeans Clustering</vt:lpstr>
      <vt:lpstr>Original models</vt:lpstr>
      <vt:lpstr>Linear Regression</vt:lpstr>
      <vt:lpstr>Poisson Regression</vt:lpstr>
      <vt:lpstr>Principal Component Analysis</vt:lpstr>
      <vt:lpstr>Final models</vt:lpstr>
      <vt:lpstr>Linear Regression (collisions and cases)</vt:lpstr>
      <vt:lpstr>Linear Regression (collisions and deaths)</vt:lpstr>
      <vt:lpstr>Polynomial Regression (cases and collisions model)</vt:lpstr>
      <vt:lpstr>Polynomial Regression (deaths and collisions model)</vt:lpstr>
      <vt:lpstr>Negative Binomial Regression</vt:lpstr>
      <vt:lpstr>Principle Component Analysis and Regression</vt:lpstr>
      <vt:lpstr>Conclusions</vt:lpstr>
      <vt:lpstr>Conclusions (cont.)</vt:lpstr>
      <vt:lpstr>Future Analysis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Relationship Between the Pandemic and Traffic Collisions in Los Angeles</dc:title>
  <dc:creator>Charlie B</dc:creator>
  <cp:lastModifiedBy>Charlie B</cp:lastModifiedBy>
  <cp:revision>2</cp:revision>
  <dcterms:created xsi:type="dcterms:W3CDTF">2023-12-15T03:14:24Z</dcterms:created>
  <dcterms:modified xsi:type="dcterms:W3CDTF">2025-05-17T16:19:47Z</dcterms:modified>
</cp:coreProperties>
</file>